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67" r:id="rId3"/>
    <p:sldId id="264" r:id="rId4"/>
    <p:sldId id="265" r:id="rId5"/>
    <p:sldId id="266" r:id="rId6"/>
    <p:sldId id="259" r:id="rId7"/>
    <p:sldId id="258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A553A-D0F0-4101-AF01-9845F8406FA5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52BA3-BCF8-4A80-AE6A-72647829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4E4E5-8895-48C0-8113-3065A94C24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120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040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00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B08F-A555-4A59-B270-E6A70B7517C4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95DE-667F-46C6-A827-1621A62BD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3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B08F-A555-4A59-B270-E6A70B7517C4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95DE-667F-46C6-A827-1621A62BD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B08F-A555-4A59-B270-E6A70B7517C4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95DE-667F-46C6-A827-1621A62BD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01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497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B08F-A555-4A59-B270-E6A70B7517C4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95DE-667F-46C6-A827-1621A62BD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2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B08F-A555-4A59-B270-E6A70B7517C4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95DE-667F-46C6-A827-1621A62BD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5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B08F-A555-4A59-B270-E6A70B7517C4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95DE-667F-46C6-A827-1621A62BD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4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B08F-A555-4A59-B270-E6A70B7517C4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95DE-667F-46C6-A827-1621A62BD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B08F-A555-4A59-B270-E6A70B7517C4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95DE-667F-46C6-A827-1621A62BD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9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B08F-A555-4A59-B270-E6A70B7517C4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95DE-667F-46C6-A827-1621A62BD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2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B08F-A555-4A59-B270-E6A70B7517C4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95DE-667F-46C6-A827-1621A62BD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3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B08F-A555-4A59-B270-E6A70B7517C4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95DE-667F-46C6-A827-1621A62BD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8B08F-A555-4A59-B270-E6A70B7517C4}" type="datetimeFigureOut">
              <a:rPr lang="en-US" smtClean="0"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95DE-667F-46C6-A827-1621A62BD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0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3649" y="11594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7" y="95281"/>
            <a:ext cx="12075736" cy="5968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2365" y="4041271"/>
            <a:ext cx="7536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 – 67:</a:t>
            </a:r>
          </a:p>
          <a:p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CÙNG</a:t>
            </a:r>
          </a:p>
          <a:p>
            <a:r>
              <a:rPr 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THIÊN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1">
            <a:extLst>
              <a:ext uri="{FF2B5EF4-FFF2-40B4-BE49-F238E27FC236}">
                <a16:creationId xmlns:a16="http://schemas.microsoft.com/office/drawing/2014/main" id="{C16E6DAD-B5E8-4E7A-8C30-379CD69FC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2" y="1159497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94785" y="6063399"/>
            <a:ext cx="56315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 NGỮ 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5" y="4009950"/>
            <a:ext cx="12206315" cy="28684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08B46D-0963-4A08-BA1D-7D80899E9304}"/>
              </a:ext>
            </a:extLst>
          </p:cNvPr>
          <p:cNvSpPr/>
          <p:nvPr/>
        </p:nvSpPr>
        <p:spPr>
          <a:xfrm>
            <a:off x="901147" y="532826"/>
            <a:ext cx="1016441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III.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Tổng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fr-FR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fr-FR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fr-FR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Ngôn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dị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Giọng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nhẹ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thủ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thỉ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mật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fr-FR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fr-FR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fr-FR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dung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bé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trầu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thiên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thiên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953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5" y="4009950"/>
            <a:ext cx="12206315" cy="28684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4167" y="545349"/>
            <a:ext cx="6096000" cy="12526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zh-CN" sz="4000" b="1" kern="2000" dirty="0">
                <a:solidFill>
                  <a:srgbClr val="FF0000"/>
                </a:solidFill>
                <a:latin typeface="+mj-lt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Chúc các em học tốt !</a:t>
            </a:r>
          </a:p>
          <a:p>
            <a:pPr algn="ctr">
              <a:lnSpc>
                <a:spcPct val="130000"/>
              </a:lnSpc>
            </a:pPr>
            <a:r>
              <a:rPr lang="vi-VN" altLang="zh-CN" b="1" kern="2000" dirty="0">
                <a:solidFill>
                  <a:schemeClr val="bg1"/>
                </a:solidFill>
                <a:latin typeface="#9Slide05 Harman Script Inline" panose="02000507020000020003" pitchFamily="2" charset="77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Bye bye</a:t>
            </a:r>
            <a:endParaRPr lang="zh-CN" altLang="en-US" b="1" kern="2000" dirty="0">
              <a:solidFill>
                <a:schemeClr val="bg1"/>
              </a:solidFill>
              <a:latin typeface="#9Slide05 Harman Script Inline" panose="02000507020000020003" pitchFamily="2" charset="77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065" y="-367708"/>
            <a:ext cx="6694081" cy="669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83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"/>
          <a:stretch/>
        </p:blipFill>
        <p:spPr>
          <a:xfrm>
            <a:off x="0" y="28303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84923" y="954902"/>
            <a:ext cx="7304115" cy="206210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12700">
              <a:bevelT w="57150" h="69850" prst="divot"/>
              <a:bevelB w="38100" h="38100" prst="convex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076DC"/>
                </a:solidFill>
                <a:effectLst>
                  <a:outerShdw blurRad="88900" dist="38100" dir="2700000" algn="tl">
                    <a:srgbClr val="000000">
                      <a:alpha val="57000"/>
                    </a:srgbClr>
                  </a:outerShdw>
                </a:effectLst>
                <a:uLnTx/>
                <a:uFillTx/>
                <a:latin typeface="+mj-lt"/>
                <a:ea typeface="方正兰亭大黑_GBK" panose="02000000000000000000" pitchFamily="2" charset="-122"/>
                <a:cs typeface="#9Slide04 Chonburi" pitchFamily="2" charset="-34"/>
              </a:rPr>
              <a:t>Tiết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2076DC"/>
                </a:solidFill>
                <a:effectLst>
                  <a:outerShdw blurRad="88900" dist="38100" dir="2700000" algn="tl">
                    <a:srgbClr val="000000">
                      <a:alpha val="57000"/>
                    </a:srgbClr>
                  </a:outerShdw>
                </a:effectLst>
                <a:uLnTx/>
                <a:uFillTx/>
                <a:latin typeface="+mj-lt"/>
                <a:ea typeface="方正兰亭大黑_GBK" panose="02000000000000000000" pitchFamily="2" charset="-122"/>
                <a:cs typeface="#9Slide04 Chonburi" pitchFamily="2" charset="-34"/>
              </a:rPr>
              <a:t> 62: </a:t>
            </a: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2076DC"/>
                </a:solidFill>
                <a:effectLst>
                  <a:outerShdw blurRad="88900" dist="38100" dir="2700000" algn="tl">
                    <a:srgbClr val="000000">
                      <a:alpha val="57000"/>
                    </a:srgbClr>
                  </a:outerShdw>
                </a:effectLst>
                <a:uLnTx/>
                <a:uFillTx/>
                <a:latin typeface="+mj-lt"/>
                <a:ea typeface="方正兰亭大黑_GBK" panose="02000000000000000000" pitchFamily="2" charset="-122"/>
                <a:cs typeface="#9Slide04 Chonburi" pitchFamily="2" charset="-34"/>
              </a:rPr>
              <a:t>ĐỌC </a:t>
            </a:r>
            <a:r>
              <a:rPr lang="vi-VN" altLang="zh-CN" sz="3200" dirty="0">
                <a:solidFill>
                  <a:srgbClr val="2076DC"/>
                </a:solidFill>
                <a:effectLst>
                  <a:outerShdw blurRad="88900" dist="38100" dir="2700000" algn="tl">
                    <a:srgbClr val="000000">
                      <a:alpha val="57000"/>
                    </a:srgbClr>
                  </a:outerShdw>
                </a:effectLst>
                <a:latin typeface="+mj-lt"/>
                <a:ea typeface="方正兰亭大黑_GBK" panose="02000000000000000000" pitchFamily="2" charset="-122"/>
                <a:cs typeface="#9Slide04 Chonburi" pitchFamily="2" charset="-34"/>
              </a:rPr>
              <a:t>KẾT NỐI CHỦ ĐIỂM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88900" dist="38100" dir="2700000" algn="tl">
                    <a:srgbClr val="000000">
                      <a:alpha val="57000"/>
                    </a:srgbClr>
                  </a:outerShdw>
                </a:effectLst>
                <a:uLnTx/>
                <a:uFillTx/>
                <a:latin typeface="+mj-lt"/>
                <a:ea typeface="方正兰亭大黑_GBK" panose="02000000000000000000" pitchFamily="2" charset="-122"/>
                <a:cs typeface="#9Slide04 Chonburi" pitchFamily="2" charset="-34"/>
              </a:rPr>
              <a:t>ĐÁNH THỨC TRẦU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88900" dist="38100" dir="2700000" algn="tl">
                  <a:srgbClr val="000000">
                    <a:alpha val="57000"/>
                  </a:srgbClr>
                </a:outerShdw>
              </a:effectLst>
              <a:uLnTx/>
              <a:uFillTx/>
              <a:latin typeface="+mj-lt"/>
              <a:ea typeface="方正兰亭大黑_GBK" panose="02000000000000000000" pitchFamily="2" charset="-122"/>
              <a:cs typeface="#9Slide04 Chonburi" pitchFamily="2" charset="-3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rgbClr val="002060"/>
                </a:solidFill>
                <a:effectLst>
                  <a:outerShdw blurRad="88900" dist="38100" dir="2700000" algn="tl">
                    <a:srgbClr val="000000">
                      <a:alpha val="57000"/>
                    </a:srgbClr>
                  </a:outerShdw>
                </a:effectLst>
                <a:latin typeface="Times New Roman" panose="02020603050405020304" pitchFamily="18" charset="0"/>
                <a:ea typeface="方正兰亭大黑_GBK" panose="02000000000000000000" pitchFamily="2" charset="-122"/>
                <a:cs typeface="Times New Roman" panose="02020603050405020304" pitchFamily="18" charset="0"/>
              </a:rPr>
              <a:t>Trần</a:t>
            </a:r>
            <a:r>
              <a:rPr lang="en-US" altLang="zh-CN" sz="3600" b="1" dirty="0">
                <a:solidFill>
                  <a:srgbClr val="002060"/>
                </a:solidFill>
                <a:effectLst>
                  <a:outerShdw blurRad="88900" dist="38100" dir="2700000" algn="tl">
                    <a:srgbClr val="000000">
                      <a:alpha val="57000"/>
                    </a:srgbClr>
                  </a:outerShdw>
                </a:effectLst>
                <a:latin typeface="Times New Roman" panose="02020603050405020304" pitchFamily="18" charset="0"/>
                <a:ea typeface="方正兰亭大黑_GBK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effectLst>
                  <a:outerShdw blurRad="88900" dist="38100" dir="2700000" algn="tl">
                    <a:srgbClr val="000000">
                      <a:alpha val="57000"/>
                    </a:srgbClr>
                  </a:outerShdw>
                </a:effectLst>
                <a:latin typeface="Times New Roman" panose="02020603050405020304" pitchFamily="18" charset="0"/>
                <a:ea typeface="方正兰亭大黑_GBK" panose="02000000000000000000" pitchFamily="2" charset="-122"/>
                <a:cs typeface="Times New Roman" panose="02020603050405020304" pitchFamily="18" charset="0"/>
              </a:rPr>
              <a:t>Đăng</a:t>
            </a:r>
            <a:r>
              <a:rPr lang="en-US" altLang="zh-CN" sz="3600" b="1" dirty="0">
                <a:solidFill>
                  <a:srgbClr val="002060"/>
                </a:solidFill>
                <a:effectLst>
                  <a:outerShdw blurRad="88900" dist="38100" dir="2700000" algn="tl">
                    <a:srgbClr val="000000">
                      <a:alpha val="57000"/>
                    </a:srgbClr>
                  </a:outerShdw>
                </a:effectLst>
                <a:latin typeface="Times New Roman" panose="02020603050405020304" pitchFamily="18" charset="0"/>
                <a:ea typeface="方正兰亭大黑_GBK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effectLst>
                  <a:outerShdw blurRad="88900" dist="38100" dir="2700000" algn="tl">
                    <a:srgbClr val="000000">
                      <a:alpha val="57000"/>
                    </a:srgbClr>
                  </a:outerShdw>
                </a:effectLst>
                <a:latin typeface="Times New Roman" panose="02020603050405020304" pitchFamily="18" charset="0"/>
                <a:ea typeface="方正兰亭大黑_GBK" panose="02000000000000000000" pitchFamily="2" charset="-122"/>
                <a:cs typeface="Times New Roman" panose="02020603050405020304" pitchFamily="18" charset="0"/>
              </a:rPr>
              <a:t>Khoa</a:t>
            </a:r>
            <a:endParaRPr kumimoji="0" lang="vi-VN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88900" dist="38100" dir="2700000" algn="tl">
                  <a:srgbClr val="000000">
                    <a:alpha val="57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方正兰亭大黑_GBK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7303"/>
            <a:ext cx="3026449" cy="34899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304" y="1811382"/>
            <a:ext cx="3893696" cy="50466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54" y="6284731"/>
            <a:ext cx="5216759" cy="57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8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B2A109C-5F38-4415-B2E2-4A338AD3C1A3}"/>
              </a:ext>
            </a:extLst>
          </p:cNvPr>
          <p:cNvSpPr/>
          <p:nvPr/>
        </p:nvSpPr>
        <p:spPr>
          <a:xfrm>
            <a:off x="497834" y="351387"/>
            <a:ext cx="464313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1.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n w="11430"/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latin typeface="Times New Roman" pitchFamily="18" charset="0"/>
                <a:cs typeface="Times New Roman" pitchFamily="18" charset="0"/>
              </a:rPr>
              <a:t>Khoa</a:t>
            </a:r>
            <a:endParaRPr lang="en-US" sz="2800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" name="图片 11">
            <a:extLst>
              <a:ext uri="{FF2B5EF4-FFF2-40B4-BE49-F238E27FC236}">
                <a16:creationId xmlns:a16="http://schemas.microsoft.com/office/drawing/2014/main" id="{2B9F355E-B31E-49BE-9A95-A06AA1FC8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52" y="99494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DA4F1F-A4EB-492A-B07F-3BC0E27C5CFD}"/>
              </a:ext>
            </a:extLst>
          </p:cNvPr>
          <p:cNvSpPr/>
          <p:nvPr/>
        </p:nvSpPr>
        <p:spPr>
          <a:xfrm>
            <a:off x="4070664" y="2474843"/>
            <a:ext cx="475528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B2A109C-5F38-4415-B2E2-4A338AD3C1A3}"/>
              </a:ext>
            </a:extLst>
          </p:cNvPr>
          <p:cNvSpPr/>
          <p:nvPr/>
        </p:nvSpPr>
        <p:spPr>
          <a:xfrm>
            <a:off x="497834" y="351387"/>
            <a:ext cx="7263527" cy="33547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1.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n w="11430"/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latin typeface="Times New Roman" pitchFamily="18" charset="0"/>
                <a:cs typeface="Times New Roman" pitchFamily="18" charset="0"/>
              </a:rPr>
              <a:t>Khoa</a:t>
            </a:r>
            <a:endParaRPr lang="en-US" sz="2800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+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+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11">
            <a:extLst>
              <a:ext uri="{FF2B5EF4-FFF2-40B4-BE49-F238E27FC236}">
                <a16:creationId xmlns:a16="http://schemas.microsoft.com/office/drawing/2014/main" id="{2B9F355E-B31E-49BE-9A95-A06AA1FC8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52" y="99494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927E16-EBFB-4EC4-9E6E-910CBA742079}"/>
              </a:ext>
            </a:extLst>
          </p:cNvPr>
          <p:cNvSpPr/>
          <p:nvPr/>
        </p:nvSpPr>
        <p:spPr>
          <a:xfrm>
            <a:off x="795821" y="3706152"/>
            <a:ext cx="41809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0795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B62BE7-6E10-4729-A1B1-2C0B0B488800}"/>
              </a:ext>
            </a:extLst>
          </p:cNvPr>
          <p:cNvSpPr txBox="1"/>
          <p:nvPr/>
        </p:nvSpPr>
        <p:spPr>
          <a:xfrm>
            <a:off x="1046921" y="225287"/>
            <a:ext cx="10601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6799C-D040-4D8F-ADC9-745E8DAF0056}"/>
              </a:ext>
            </a:extLst>
          </p:cNvPr>
          <p:cNvSpPr txBox="1"/>
          <p:nvPr/>
        </p:nvSpPr>
        <p:spPr>
          <a:xfrm>
            <a:off x="1225826" y="2153479"/>
            <a:ext cx="106017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045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0726" y="1499190"/>
            <a:ext cx="67011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HỌC SINH TRÌNH BÀY KẾT QUẢ 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NGHIÊN CỨU BÀI HỌC.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7159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434279"/>
              </p:ext>
            </p:extLst>
          </p:nvPr>
        </p:nvGraphicFramePr>
        <p:xfrm>
          <a:off x="311085" y="138223"/>
          <a:ext cx="11880915" cy="6719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9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2535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724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1801590" y="3285930"/>
            <a:ext cx="5482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Quan hệ giữa cậu bé và dây trầu</a:t>
            </a:r>
            <a:endParaRPr lang="en-US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3006" y="2140602"/>
            <a:ext cx="1735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</a:rPr>
              <a:t>- Mày, tao.</a:t>
            </a:r>
            <a:endParaRPr lang="en-US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3296" y="1435468"/>
            <a:ext cx="3139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400" dirty="0">
                <a:latin typeface="+mj-lt"/>
              </a:rPr>
              <a:t>Trầu ơi, hãy tỉnh lại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latin typeface="+mj-lt"/>
              </a:rPr>
              <a:t>Đã dậy chưa hả trầu?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02738" y="1401121"/>
            <a:ext cx="4044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Hỏi han, đánh thức nhẹ nhàng , tha thiết.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1634" y="2680914"/>
            <a:ext cx="380424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Tao hái vài lá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347290" y="1447579"/>
            <a:ext cx="155448" cy="1109932"/>
          </a:xfrm>
          <a:prstGeom prst="righ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7837802" y="2913649"/>
            <a:ext cx="339365" cy="2196445"/>
          </a:xfrm>
          <a:prstGeom prst="rightBrac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177167" y="2773204"/>
            <a:ext cx="34766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vi-VN" sz="2400" dirty="0">
                <a:solidFill>
                  <a:srgbClr val="FF0000"/>
                </a:solidFill>
                <a:latin typeface="+mj-lt"/>
              </a:rPr>
              <a:t>Vừa thấy được niềm tin ngây thơ, đáng yêu của cậu bé.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vi-VN" sz="2400" dirty="0">
                <a:solidFill>
                  <a:srgbClr val="FF0000"/>
                </a:solidFill>
                <a:latin typeface="+mj-lt"/>
              </a:rPr>
              <a:t>Vừa thể hiện thái độ trân trọng, yêu thương giành cho cây cối, tự nhiên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1739" y="5791626"/>
            <a:ext cx="2760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Đừng lụi đi trầu ơi!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47290" y="5791625"/>
            <a:ext cx="5099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=&gt; Mong mỏi chân thành đầy trìu mến. 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3586" y="432442"/>
            <a:ext cx="2316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</a:rPr>
              <a:t>Cách xưng hô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2913" y="432442"/>
            <a:ext cx="4041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độ và cách 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xử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3006" y="3444949"/>
            <a:ext cx="1425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=&gt; Đó là mối quan hệ bạn bè. Thân thiết, gần gũi..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5455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 animBg="1"/>
      <p:bldP spid="11" grpId="0" animBg="1"/>
      <p:bldP spid="12" grpId="0"/>
      <p:bldP spid="13" grpId="0"/>
      <p:bldP spid="14" grpId="0"/>
      <p:bldP spid="15" grpId="0"/>
      <p:bldP spid="1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538" y="364435"/>
            <a:ext cx="96192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THEO EM CON NGƯỜI VÀ TỰ NHIÊN CÓ MỐI QUAN HỆ NHƯ THẾ NÀO?</a:t>
            </a: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CHĂNG CON NGƯỜI LÀ CHÚA TỂ CỦA MUÔN LOÀI.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3DC926-0E84-4BDD-B30A-E770372D3DD8}"/>
              </a:ext>
            </a:extLst>
          </p:cNvPr>
          <p:cNvSpPr txBox="1"/>
          <p:nvPr/>
        </p:nvSpPr>
        <p:spPr>
          <a:xfrm>
            <a:off x="1921565" y="2994991"/>
            <a:ext cx="86022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Con 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Con 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1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3228" y="1796901"/>
            <a:ext cx="95055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ĐƯỢC NÓI VỚI TẤT CẢ MỌI NGƯỜI VÀ ĐẶC BIỆT LÀ VỚI NHỮNG NGƯỜI BẠN CỦA MÌNH VỀ CÁCH ỨNG XỬ VỚI TỰ NHIÊN, EM SẼ NÓI ĐIỀU GÌ?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7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527</Words>
  <Application>Microsoft Office PowerPoint</Application>
  <PresentationFormat>Widescreen</PresentationFormat>
  <Paragraphs>64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宋体</vt:lpstr>
      <vt:lpstr>#9Slide04 Chonburi</vt:lpstr>
      <vt:lpstr>#9Slide05 Harman Script Inline</vt:lpstr>
      <vt:lpstr>Arial</vt:lpstr>
      <vt:lpstr>Calibri</vt:lpstr>
      <vt:lpstr>Calibri Light</vt:lpstr>
      <vt:lpstr>Symbol</vt:lpstr>
      <vt:lpstr>Times New Roman</vt:lpstr>
      <vt:lpstr>Wingdings</vt:lpstr>
      <vt:lpstr>方正兰亭大黑_GBK</vt:lpstr>
      <vt:lpstr>方正稚艺简体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Pc-mobile</dc:creator>
  <cp:lastModifiedBy>Admin</cp:lastModifiedBy>
  <cp:revision>19</cp:revision>
  <dcterms:created xsi:type="dcterms:W3CDTF">2021-08-28T09:39:25Z</dcterms:created>
  <dcterms:modified xsi:type="dcterms:W3CDTF">2022-07-26T07:49:02Z</dcterms:modified>
</cp:coreProperties>
</file>